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6" r:id="rId1"/>
  </p:sldMasterIdLst>
  <p:sldIdLst>
    <p:sldId id="256" r:id="rId2"/>
    <p:sldId id="278" r:id="rId3"/>
    <p:sldId id="257" r:id="rId4"/>
    <p:sldId id="275" r:id="rId5"/>
    <p:sldId id="260" r:id="rId6"/>
    <p:sldId id="258" r:id="rId7"/>
    <p:sldId id="276" r:id="rId8"/>
    <p:sldId id="277" r:id="rId9"/>
    <p:sldId id="281" r:id="rId10"/>
    <p:sldId id="280" r:id="rId11"/>
    <p:sldId id="282" r:id="rId12"/>
    <p:sldId id="283" r:id="rId13"/>
    <p:sldId id="284" r:id="rId14"/>
    <p:sldId id="285" r:id="rId15"/>
    <p:sldId id="291" r:id="rId16"/>
    <p:sldId id="286" r:id="rId17"/>
    <p:sldId id="287" r:id="rId18"/>
    <p:sldId id="288" r:id="rId19"/>
    <p:sldId id="28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7"/>
    <p:restoredTop sz="94709"/>
  </p:normalViewPr>
  <p:slideViewPr>
    <p:cSldViewPr snapToGrid="0">
      <p:cViewPr varScale="1">
        <p:scale>
          <a:sx n="103" d="100"/>
          <a:sy n="103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BBFDC-BF02-0CDB-5F0A-31ABBBDE5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8D608E-6D50-66CD-D4D0-1643CA916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王浩哲 </a:t>
            </a:r>
            <a:r>
              <a:rPr kumimoji="1" lang="en-US" altLang="zh-CN" dirty="0">
                <a:latin typeface="+mn-ea"/>
              </a:rPr>
              <a:t>522072910008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7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A564A-1200-3596-92EA-E7F292C14ECE}"/>
              </a:ext>
            </a:extLst>
          </p:cNvPr>
          <p:cNvSpPr txBox="1"/>
          <p:nvPr/>
        </p:nvSpPr>
        <p:spPr>
          <a:xfrm>
            <a:off x="3869268" y="54274"/>
            <a:ext cx="7315200" cy="674030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Polarization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simpson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sum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simpson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:],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Fit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exp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pcov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curve_fit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2D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x_average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x_{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_{T}$"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ones_like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</a:t>
            </a:r>
          </a:p>
          <a:p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"Fitted Curve($"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fit_func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*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</a:t>
            </a:r>
          </a:p>
          <a:p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"Fitted Curve($"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"\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cdot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e^{"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str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round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popt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"\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cdot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x}$)"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ylabel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x_{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</a:t>
            </a:r>
            <a:r>
              <a:rPr lang="en-US" altLang="zh-CN" sz="900" b="0" dirty="0" err="1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angle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_{T}$"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"Mass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Polarization (skewness =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legend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grid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mass_polarization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show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4442496A-E83C-DB4A-F172-75CA59518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61"/>
    </mc:Choice>
    <mc:Fallback xmlns="">
      <p:transition spd="slow" advTm="50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72D2C8-E88B-79D6-ACD2-8465E851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C3AB903-9998-40FF-D9D6-0FB1FD768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2"/>
    </mc:Choice>
    <mc:Fallback xmlns="">
      <p:transition spd="slow" advTm="14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.5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18C69A-CA4F-3006-8C42-0E8F72FE7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721746C-988C-FAB5-1B22-9F6543D7C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4"/>
    </mc:Choice>
    <mc:Fallback xmlns="">
      <p:transition spd="slow" advTm="11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.6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A22A38F-16D7-1E3D-7DEC-17776B534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F6267E3D-EC1F-65D2-3A9A-A66939E07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3"/>
    </mc:Choice>
    <mc:Fallback xmlns="">
      <p:transition spd="slow" advTm="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.7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354083-6B4F-2A12-7DCE-2584271A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84216"/>
            <a:ext cx="7315200" cy="5120640"/>
          </a:xfrm>
        </p:spPr>
        <p:txBody>
          <a:bodyPr/>
          <a:lstStyle/>
          <a:p>
            <a:r>
              <a:rPr lang="en-US" altLang="zh-CN" b="1" dirty="0"/>
              <a:t>Yes</a:t>
            </a:r>
            <a:r>
              <a:rPr lang="en-US" altLang="zh-CN" dirty="0"/>
              <a:t>, </a:t>
            </a:r>
            <a:r>
              <a:rPr lang="en-US" altLang="zh-CN" b="0" i="0" dirty="0">
                <a:effectLst/>
                <a:highlight>
                  <a:srgbClr val="FFFFFF"/>
                </a:highlight>
              </a:rPr>
              <a:t>there is a topological phase transition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For r&lt;1, the mass is polarized to one boundary (right). For r&gt;1, the mass is polarized to the other boundary (left).</a:t>
            </a:r>
            <a:r>
              <a:rPr lang="zh-CN" altLang="en-US" dirty="0"/>
              <a:t> </a:t>
            </a:r>
            <a:r>
              <a:rPr lang="en-US" altLang="zh-CN" dirty="0"/>
              <a:t>For r=1, the average masses expand throughout the whole chain, marking the transition point between the two polarization.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0D8C7F-275A-3AE8-9A3A-945120CDC3B9}"/>
              </a:ext>
            </a:extLst>
          </p:cNvPr>
          <p:cNvGrpSpPr/>
          <p:nvPr/>
        </p:nvGrpSpPr>
        <p:grpSpPr>
          <a:xfrm>
            <a:off x="3696273" y="786296"/>
            <a:ext cx="7661190" cy="1915297"/>
            <a:chOff x="3696273" y="4238368"/>
            <a:chExt cx="7661190" cy="19152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383AE4-5DE1-ED19-4B90-58489AA3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6273" y="4238368"/>
              <a:ext cx="2553730" cy="191529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17B15C-26C3-0601-3556-AFA3C34D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03" y="4238368"/>
              <a:ext cx="2553730" cy="19152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27957DB-6C78-F62E-E3EA-0263F229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3733" y="4238368"/>
              <a:ext cx="2553730" cy="1915297"/>
            </a:xfrm>
            <a:prstGeom prst="rect">
              <a:avLst/>
            </a:prstGeom>
          </p:spPr>
        </p:pic>
      </p:grpSp>
      <p:pic>
        <p:nvPicPr>
          <p:cNvPr id="5" name="音频 4">
            <a:extLst>
              <a:ext uri="{FF2B5EF4-FFF2-40B4-BE49-F238E27FC236}">
                <a16:creationId xmlns:a16="http://schemas.microsoft.com/office/drawing/2014/main" id="{316D4A2B-85E4-C95B-7D18-811D17EA7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58"/>
    </mc:Choice>
    <mc:Fallback xmlns="">
      <p:transition spd="slow" advTm="3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.7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17CC7A-3425-126F-C51D-D67A9E08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3224" y="495739"/>
            <a:ext cx="4466228" cy="5121275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FD439F-F6D9-798E-40DE-7CAF5839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224" y="5626539"/>
            <a:ext cx="2933700" cy="596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6F51B4-6755-B485-7F27-A5309B447F72}"/>
              </a:ext>
            </a:extLst>
          </p:cNvPr>
          <p:cNvSpPr txBox="1"/>
          <p:nvPr/>
        </p:nvSpPr>
        <p:spPr>
          <a:xfrm>
            <a:off x="8058758" y="5740323"/>
            <a:ext cx="4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4C0D30-EE75-F86A-02F9-B32883D4D430}"/>
              </a:ext>
            </a:extLst>
          </p:cNvPr>
          <p:cNvSpPr txBox="1"/>
          <p:nvPr/>
        </p:nvSpPr>
        <p:spPr>
          <a:xfrm>
            <a:off x="5293224" y="6337223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altLang="zh-CN" dirty="0">
                <a:solidFill>
                  <a:srgbClr val="FF0000"/>
                </a:solidFill>
                <a:effectLst/>
              </a:rPr>
              <a:t>The total mass of the chain is conserved.</a:t>
            </a:r>
          </a:p>
        </p:txBody>
      </p:sp>
      <p:pic>
        <p:nvPicPr>
          <p:cNvPr id="18" name="音频 17">
            <a:extLst>
              <a:ext uri="{FF2B5EF4-FFF2-40B4-BE49-F238E27FC236}">
                <a16:creationId xmlns:a16="http://schemas.microsoft.com/office/drawing/2014/main" id="{FD9C042B-99AA-74FB-7848-04FB02EE3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51"/>
    </mc:Choice>
    <mc:Fallback xmlns="">
      <p:transition spd="slow" advTm="6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E7B411-E914-B81E-795F-92B7AA1F12FF}"/>
              </a:ext>
            </a:extLst>
          </p:cNvPr>
          <p:cNvGrpSpPr/>
          <p:nvPr/>
        </p:nvGrpSpPr>
        <p:grpSpPr>
          <a:xfrm>
            <a:off x="3869267" y="373800"/>
            <a:ext cx="7315201" cy="6101255"/>
            <a:chOff x="3869267" y="756745"/>
            <a:chExt cx="7315201" cy="61012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FB26D2A-2ECA-1F4B-7762-AC1007414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96"/>
            <a:stretch/>
          </p:blipFill>
          <p:spPr>
            <a:xfrm>
              <a:off x="3869267" y="756745"/>
              <a:ext cx="7315200" cy="320493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F60A17-176F-1D71-C791-C80CEAC7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9267" y="3961684"/>
              <a:ext cx="7315201" cy="2896316"/>
            </a:xfrm>
            <a:prstGeom prst="rect">
              <a:avLst/>
            </a:prstGeom>
          </p:spPr>
        </p:pic>
      </p:grpSp>
      <p:pic>
        <p:nvPicPr>
          <p:cNvPr id="5" name="音频 4">
            <a:extLst>
              <a:ext uri="{FF2B5EF4-FFF2-40B4-BE49-F238E27FC236}">
                <a16:creationId xmlns:a16="http://schemas.microsoft.com/office/drawing/2014/main" id="{1A9D5927-1906-7B72-65ED-EB3EF8560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6"/>
    </mc:Choice>
    <mc:Fallback xmlns="">
      <p:transition spd="slow" advTm="1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F69767-5307-9851-F42D-7C06A3226B2A}"/>
              </a:ext>
            </a:extLst>
          </p:cNvPr>
          <p:cNvSpPr txBox="1"/>
          <p:nvPr/>
        </p:nvSpPr>
        <p:spPr>
          <a:xfrm>
            <a:off x="3869268" y="1177659"/>
            <a:ext cx="7315200" cy="449353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altLang="zh-CN" sz="11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Initial conditions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full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((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,),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9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8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0.3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0.005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22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26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0.07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23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0.015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0.45</a:t>
            </a:r>
          </a:p>
          <a:p>
            <a:endParaRPr lang="en-US" altLang="zh-CN" sz="1100" dirty="0">
              <a:solidFill>
                <a:srgbClr val="D19A66"/>
              </a:solidFill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dirty="0">
                <a:solidFill>
                  <a:srgbClr val="D19A66"/>
                </a:solidFill>
                <a:highlight>
                  <a:srgbClr val="282C34"/>
                </a:highlight>
                <a:latin typeface="Menlo" panose="020B0609030804020204" pitchFamily="49" charset="0"/>
              </a:rPr>
              <a:t>...</a:t>
            </a:r>
          </a:p>
          <a:p>
            <a:endParaRPr lang="en-US" altLang="zh-CN" sz="1100" b="0" dirty="0">
              <a:solidFill>
                <a:srgbClr val="D19A66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11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3D</a:t>
            </a:r>
            <a:endParaRPr lang="en-US" altLang="zh-CN" sz="11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add_subplot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projection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"3d"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180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]: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ones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), 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[:, </a:t>
            </a:r>
            <a:r>
              <a:rPr lang="en-US" altLang="zh-CN" sz="11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int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)])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set_xlabel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lpha$"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set_ylabel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"Time"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set_zlabel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_{</a:t>
            </a:r>
            <a:r>
              <a:rPr lang="en-US" altLang="zh-CN" sz="11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\a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lpha}$"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ax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set_yticks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([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180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240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"Solitary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Wave (skewness = 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11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11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11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solitary_waves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11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11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11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11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11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CFDC90F5-EBFC-B4AB-094B-3BC70679C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6"/>
    </mc:Choice>
    <mc:Fallback xmlns="">
      <p:transition spd="slow" advTm="1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8DA575E-D8D7-B595-E665-94C8B65E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.8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02B886AD-2698-F94C-67F3-037E7FAE582F}"/>
              </a:ext>
            </a:extLst>
          </p:cNvPr>
          <p:cNvSpPr/>
          <p:nvPr/>
        </p:nvSpPr>
        <p:spPr>
          <a:xfrm>
            <a:off x="6758152" y="3541985"/>
            <a:ext cx="1818289" cy="945931"/>
          </a:xfrm>
          <a:custGeom>
            <a:avLst/>
            <a:gdLst>
              <a:gd name="connsiteX0" fmla="*/ 0 w 1450427"/>
              <a:gd name="connsiteY0" fmla="*/ 735724 h 735724"/>
              <a:gd name="connsiteX1" fmla="*/ 367862 w 1450427"/>
              <a:gd name="connsiteY1" fmla="*/ 536028 h 735724"/>
              <a:gd name="connsiteX2" fmla="*/ 704193 w 1450427"/>
              <a:gd name="connsiteY2" fmla="*/ 336331 h 735724"/>
              <a:gd name="connsiteX3" fmla="*/ 1082565 w 1450427"/>
              <a:gd name="connsiteY3" fmla="*/ 157655 h 735724"/>
              <a:gd name="connsiteX4" fmla="*/ 1450427 w 1450427"/>
              <a:gd name="connsiteY4" fmla="*/ 0 h 7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735724">
                <a:moveTo>
                  <a:pt x="0" y="735724"/>
                </a:moveTo>
                <a:cubicBezTo>
                  <a:pt x="125248" y="669158"/>
                  <a:pt x="250497" y="602593"/>
                  <a:pt x="367862" y="536028"/>
                </a:cubicBezTo>
                <a:cubicBezTo>
                  <a:pt x="485228" y="469462"/>
                  <a:pt x="585076" y="399393"/>
                  <a:pt x="704193" y="336331"/>
                </a:cubicBezTo>
                <a:cubicBezTo>
                  <a:pt x="823310" y="273269"/>
                  <a:pt x="958193" y="213710"/>
                  <a:pt x="1082565" y="157655"/>
                </a:cubicBezTo>
                <a:cubicBezTo>
                  <a:pt x="1206937" y="101600"/>
                  <a:pt x="1306786" y="49048"/>
                  <a:pt x="1450427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734539F-1E08-D230-3F66-90BA1A203874}"/>
              </a:ext>
            </a:extLst>
          </p:cNvPr>
          <p:cNvCxnSpPr/>
          <p:nvPr/>
        </p:nvCxnSpPr>
        <p:spPr>
          <a:xfrm>
            <a:off x="7714593" y="4120055"/>
            <a:ext cx="620110" cy="1786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extLst>
              <a:ext uri="{FF2B5EF4-FFF2-40B4-BE49-F238E27FC236}">
                <a16:creationId xmlns:a16="http://schemas.microsoft.com/office/drawing/2014/main" id="{B3A0EDC2-117A-BCA0-052E-F4D3EF73A6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90D1D9-EF9D-1A45-9E01-0E6FD4C1BE70}"/>
              </a:ext>
            </a:extLst>
          </p:cNvPr>
          <p:cNvSpPr txBox="1"/>
          <p:nvPr/>
        </p:nvSpPr>
        <p:spPr>
          <a:xfrm>
            <a:off x="5819238" y="5540354"/>
            <a:ext cx="379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rightward-propagating wave.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23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0"/>
    </mc:Choice>
    <mc:Fallback xmlns="">
      <p:transition spd="slow" advTm="1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.9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401B0567-A24C-17E7-4CCE-F23B5CE14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8F75C5-7960-768C-9E88-405CD7EF8D3C}"/>
              </a:ext>
            </a:extLst>
          </p:cNvPr>
          <p:cNvSpPr txBox="1"/>
          <p:nvPr/>
        </p:nvSpPr>
        <p:spPr>
          <a:xfrm>
            <a:off x="5819238" y="5540354"/>
            <a:ext cx="3790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rightward-propagating wave</a:t>
            </a:r>
            <a:r>
              <a:rPr lang="zh-CN" altLang="en-US" dirty="0"/>
              <a:t> </a:t>
            </a:r>
            <a:r>
              <a:rPr lang="en-US" altLang="zh-CN" dirty="0"/>
              <a:t>(faster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II).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13DDD574-09C5-CB7A-C4F6-EA7A4BF59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</p:spTree>
    <p:extLst>
      <p:ext uri="{BB962C8B-B14F-4D97-AF65-F5344CB8AC3E}">
        <p14:creationId xmlns:p14="http://schemas.microsoft.com/office/powerpoint/2010/main" val="38924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"/>
    </mc:Choice>
    <mc:Fallback xmlns="">
      <p:transition spd="slow" advTm="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D99BBD-1F1B-3A9B-72BC-4CBA8DC2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1412175"/>
            <a:ext cx="7315200" cy="4024506"/>
          </a:xfrm>
          <a:prstGeom prst="rect">
            <a:avLst/>
          </a:prstGeom>
        </p:spPr>
      </p:pic>
      <p:pic>
        <p:nvPicPr>
          <p:cNvPr id="7" name="音频 6">
            <a:extLst>
              <a:ext uri="{FF2B5EF4-FFF2-40B4-BE49-F238E27FC236}">
                <a16:creationId xmlns:a16="http://schemas.microsoft.com/office/drawing/2014/main" id="{90BB8CCA-EF01-7889-FFFE-B760B2C61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8"/>
    </mc:Choice>
    <mc:Fallback xmlns="">
      <p:transition spd="slow" advTm="4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.10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0427466B-DBEA-0CBA-CD3F-2AEA1F6DC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640818-745A-18A5-B950-B8F6C5B5A356}"/>
              </a:ext>
            </a:extLst>
          </p:cNvPr>
          <p:cNvSpPr txBox="1"/>
          <p:nvPr/>
        </p:nvSpPr>
        <p:spPr>
          <a:xfrm>
            <a:off x="5819238" y="5540354"/>
            <a:ext cx="379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It is a leftward-propagating wave.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F17A7924-B412-5377-3161-41DFAC0B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</p:spTree>
    <p:extLst>
      <p:ext uri="{BB962C8B-B14F-4D97-AF65-F5344CB8AC3E}">
        <p14:creationId xmlns:p14="http://schemas.microsoft.com/office/powerpoint/2010/main" val="41836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1"/>
    </mc:Choice>
    <mc:Fallback xmlns="">
      <p:transition spd="slow" advTm="8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90F36A-A5BB-E853-7CCF-F752AF6F5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38" y="1123837"/>
            <a:ext cx="7315200" cy="15859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7CA4CF-8321-69C8-1476-3A47D86BE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738" y="3424428"/>
            <a:ext cx="7315200" cy="30559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5661F15-16A5-D0BC-FFF3-CB3887C0EBDD}"/>
              </a:ext>
            </a:extLst>
          </p:cNvPr>
          <p:cNvSpPr/>
          <p:nvPr/>
        </p:nvSpPr>
        <p:spPr>
          <a:xfrm>
            <a:off x="4897821" y="1271752"/>
            <a:ext cx="2007476" cy="1438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3B4085-323C-A08B-5385-79A580B29745}"/>
              </a:ext>
            </a:extLst>
          </p:cNvPr>
          <p:cNvSpPr/>
          <p:nvPr/>
        </p:nvSpPr>
        <p:spPr>
          <a:xfrm>
            <a:off x="5171089" y="4056993"/>
            <a:ext cx="3163613" cy="30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66A9068-51AA-9AC8-D18E-73C6000F11FF}"/>
              </a:ext>
            </a:extLst>
          </p:cNvPr>
          <p:cNvCxnSpPr>
            <a:cxnSpLocks/>
          </p:cNvCxnSpPr>
          <p:nvPr/>
        </p:nvCxnSpPr>
        <p:spPr>
          <a:xfrm>
            <a:off x="5959366" y="2879834"/>
            <a:ext cx="767255" cy="105103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extLst>
              <a:ext uri="{FF2B5EF4-FFF2-40B4-BE49-F238E27FC236}">
                <a16:creationId xmlns:a16="http://schemas.microsoft.com/office/drawing/2014/main" id="{A4E34FB9-69A7-8E5D-C395-F0A83D1B13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8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3"/>
    </mc:Choice>
    <mc:Fallback xmlns="">
      <p:transition spd="slow" advTm="4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D6A1AF-045A-3506-AA09-7242DC51531B}"/>
              </a:ext>
            </a:extLst>
          </p:cNvPr>
          <p:cNvSpPr txBox="1"/>
          <p:nvPr/>
        </p:nvSpPr>
        <p:spPr>
          <a:xfrm>
            <a:off x="3869269" y="262024"/>
            <a:ext cx="7315200" cy="632480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import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numpy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import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matplotlib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pyplot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Constants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0.5 for Problem 1.1, 1.0 for Problem 1.2, 2.0 for Problem 1.3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5000.0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Generate matrix 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%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r_3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first_diag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second_diag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=-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Initial conditions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%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-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else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0.01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ALVE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f_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4C231043-A26C-C215-3D25-1C2A3B5A9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9"/>
    </mc:Choice>
    <mc:Fallback xmlns="">
      <p:transition spd="slow" advTm="4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6A1AF-045A-3506-AA09-7242DC51531B}"/>
              </a:ext>
            </a:extLst>
          </p:cNvPr>
          <p:cNvSpPr txBox="1"/>
          <p:nvPr/>
        </p:nvSpPr>
        <p:spPr>
          <a:xfrm>
            <a:off x="3869269" y="1439269"/>
            <a:ext cx="7315200" cy="3970318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</a:t>
            </a:r>
            <a:r>
              <a:rPr lang="en-US" altLang="zh-CN" sz="900" b="0" i="1" dirty="0" err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Runga-Kutta</a:t>
            </a: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method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def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return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k1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*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k3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+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/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6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Time evolution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b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np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zeros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((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shape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]))</a:t>
            </a:r>
          </a:p>
          <a:p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for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in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range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shape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]):</a:t>
            </a: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[:,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</a:t>
            </a:r>
            <a:r>
              <a:rPr lang="en-US" altLang="zh-CN" sz="900" b="0" dirty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rk4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x_alpha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A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h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</a:br>
            <a:r>
              <a:rPr lang="en-US" altLang="zh-CN" sz="900" b="0" i="1" dirty="0">
                <a:solidFill>
                  <a:srgbClr val="7F848E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# Plot 2D</a:t>
            </a:r>
            <a:endParaRPr lang="en-US" altLang="zh-CN" sz="900" b="0" dirty="0">
              <a:solidFill>
                <a:srgbClr val="ABB2BF"/>
              </a:solidFill>
              <a:effectLst/>
              <a:highlight>
                <a:srgbClr val="282C34"/>
              </a:highlight>
              <a:latin typeface="Menlo" panose="020B0609030804020204" pitchFamily="49" charset="0"/>
            </a:endParaRP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figure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dpi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300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12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{13}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{6}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plot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xpoints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[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],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label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</a:t>
            </a:r>
            <a:r>
              <a:rPr lang="en-US" altLang="zh-CN" sz="900" b="0" dirty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"$x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{1}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$"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, </a:t>
            </a:r>
            <a:r>
              <a:rPr lang="en-US" altLang="zh-CN" sz="900" b="0" i="1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linewidth</a:t>
            </a:r>
            <a:r>
              <a:rPr lang="en-US" altLang="zh-CN" sz="900" b="0" dirty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=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0.5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xlabel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"Time"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title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 err="1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"Mass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 Evolutions (skewness = 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legend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grid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savefig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</a:t>
            </a:r>
            <a:r>
              <a:rPr lang="en-US" altLang="zh-CN" sz="900" b="0" dirty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f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"./Graph/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mass_evolutions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_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{</a:t>
            </a:r>
            <a:r>
              <a:rPr lang="en-US" altLang="zh-CN" sz="900" b="0" dirty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r_2</a:t>
            </a:r>
            <a:r>
              <a:rPr lang="en-US" altLang="zh-CN" sz="900" b="0" dirty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}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png</a:t>
            </a:r>
            <a:r>
              <a:rPr lang="en-US" altLang="zh-CN" sz="900" b="0" dirty="0">
                <a:solidFill>
                  <a:srgbClr val="98C379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"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altLang="zh-CN" sz="900" b="0" dirty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plt</a:t>
            </a:r>
            <a:r>
              <a:rPr lang="en-US" altLang="zh-CN" sz="900" b="0" dirty="0" err="1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.</a:t>
            </a:r>
            <a:r>
              <a:rPr lang="en-US" altLang="zh-CN" sz="900" b="0" dirty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show</a:t>
            </a:r>
            <a:r>
              <a:rPr lang="en-US" altLang="zh-CN" sz="900" b="0" dirty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Menlo" panose="020B0609030804020204" pitchFamily="49" charset="0"/>
              </a:rPr>
              <a:t>()</a:t>
            </a:r>
          </a:p>
        </p:txBody>
      </p:sp>
      <p:pic>
        <p:nvPicPr>
          <p:cNvPr id="4" name="音频 3">
            <a:extLst>
              <a:ext uri="{FF2B5EF4-FFF2-40B4-BE49-F238E27FC236}">
                <a16:creationId xmlns:a16="http://schemas.microsoft.com/office/drawing/2014/main" id="{E89727CC-33CF-66BF-E014-9EA8C82D8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6"/>
    </mc:Choice>
    <mc:Fallback xmlns="">
      <p:transition spd="slow" advTm="2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90AEE1D-8C58-A768-A4F8-2493C7B4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0D18362E-9785-E29F-9712-CC67A2BAB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8"/>
    </mc:Choice>
    <mc:Fallback xmlns="">
      <p:transition spd="slow" advTm="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.2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B5468DA-8190-74B6-BB5B-D370BB5D0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27E851B1-EE34-8377-A1F8-4B1FB4BB7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"/>
    </mc:Choice>
    <mc:Fallback xmlns="">
      <p:transition spd="slow" advTm="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6E4EE80-4BC2-5134-1239-06D98BA83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5338" y="1233487"/>
            <a:ext cx="5842000" cy="4381500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AAD425B3-8394-6B29-DAE9-BBE8E2567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"/>
    </mc:Choice>
    <mc:Fallback xmlns="">
      <p:transition spd="slow" advTm="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9E05E9D-5B53-FFCC-51DA-61033CC33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243415"/>
            <a:ext cx="7315200" cy="4361645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4917DBC2-E94F-4DBA-2558-842677204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4"/>
    </mc:Choice>
    <mc:Fallback xmlns="">
      <p:transition spd="slow" advTm="2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{325C6740-83B7-244A-9CDA-68D2D0CB729A}tf10001124</Template>
  <TotalTime>346</TotalTime>
  <Words>1477</Words>
  <Application>Microsoft Macintosh PowerPoint</Application>
  <PresentationFormat>宽屏</PresentationFormat>
  <Paragraphs>156</Paragraphs>
  <Slides>20</Slides>
  <Notes>0</Notes>
  <HiddenSlides>0</HiddenSlides>
  <MMClips>19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Corbel</vt:lpstr>
      <vt:lpstr>Menlo</vt:lpstr>
      <vt:lpstr>Times New Roman</vt:lpstr>
      <vt:lpstr>Wingdings 2</vt:lpstr>
      <vt:lpstr>框架</vt:lpstr>
      <vt:lpstr>Final Presentation</vt:lpstr>
      <vt:lpstr>Problem 1 .1</vt:lpstr>
      <vt:lpstr>Problem 1 .1</vt:lpstr>
      <vt:lpstr>Problem 1 .1  Code</vt:lpstr>
      <vt:lpstr>Problem 1 .1  Code</vt:lpstr>
      <vt:lpstr>Problem 1 .1  Result</vt:lpstr>
      <vt:lpstr>Problem 1 .2  Result</vt:lpstr>
      <vt:lpstr>Problem 1 .3  Result</vt:lpstr>
      <vt:lpstr>Problem 1 .4</vt:lpstr>
      <vt:lpstr>Problem 1 .4  Code</vt:lpstr>
      <vt:lpstr>Problem 1 .4  Result</vt:lpstr>
      <vt:lpstr>Problem 1 .5  Result</vt:lpstr>
      <vt:lpstr>Problem 1 .6  Result</vt:lpstr>
      <vt:lpstr>Problem 1 .7  Result</vt:lpstr>
      <vt:lpstr>Problem 1 .7  Result</vt:lpstr>
      <vt:lpstr>Problem 1 .8</vt:lpstr>
      <vt:lpstr>Problem 1 .8  Code</vt:lpstr>
      <vt:lpstr>Problem 1 .8  Result</vt:lpstr>
      <vt:lpstr>Problem 1 .9  Result</vt:lpstr>
      <vt:lpstr>Problem 1 .10 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</dc:title>
  <dc:creator>Albert Wang</dc:creator>
  <cp:lastModifiedBy>Albert Wang</cp:lastModifiedBy>
  <cp:revision>131</cp:revision>
  <dcterms:created xsi:type="dcterms:W3CDTF">2024-04-14T08:37:48Z</dcterms:created>
  <dcterms:modified xsi:type="dcterms:W3CDTF">2024-06-16T08:04:00Z</dcterms:modified>
</cp:coreProperties>
</file>